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6"/>
  </p:notes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7" r:id="rId9"/>
    <p:sldId id="277" r:id="rId10"/>
    <p:sldId id="273" r:id="rId11"/>
    <p:sldId id="278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72" r:id="rId25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D2"/>
    <a:srgbClr val="A0255F"/>
    <a:srgbClr val="DEF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529"/>
  </p:normalViewPr>
  <p:slideViewPr>
    <p:cSldViewPr snapToGrid="0" snapToObjects="1">
      <p:cViewPr varScale="1">
        <p:scale>
          <a:sx n="113" d="100"/>
          <a:sy n="113" d="100"/>
        </p:scale>
        <p:origin x="176" y="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Trace</c:v>
                </c:pt>
              </c:strCache>
            </c:strRef>
          </c:tx>
          <c:spPr>
            <a:solidFill>
              <a:srgbClr val="A0255F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A649-9701-CE19C5013A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Dependency</c:v>
                </c:pt>
              </c:strCache>
            </c:strRef>
          </c:tx>
          <c:spPr>
            <a:solidFill>
              <a:srgbClr val="DEF1F7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1</c:v>
                </c:pt>
                <c:pt idx="2">
                  <c:v>6</c:v>
                </c:pt>
                <c:pt idx="3">
                  <c:v>5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A649-9701-CE19C5013A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rgbClr val="FEFAD2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A3-A649-9701-CE19C5013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1448656"/>
        <c:axId val="821419136"/>
      </c:barChart>
      <c:catAx>
        <c:axId val="82144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19136"/>
        <c:crosses val="autoZero"/>
        <c:auto val="1"/>
        <c:lblAlgn val="ctr"/>
        <c:lblOffset val="100"/>
        <c:noMultiLvlLbl val="0"/>
      </c:catAx>
      <c:valAx>
        <c:axId val="82141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48656"/>
        <c:crosses val="autoZero"/>
        <c:crossBetween val="between"/>
      </c:valAx>
      <c:spPr>
        <a:noFill/>
        <a:ln>
          <a:solidFill>
            <a:schemeClr val="tx2">
              <a:lumMod val="95000"/>
              <a:lumOff val="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AEB3-E715-B641-AFD0-2B1A74E07C89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EE37B-EFB2-2D44-9B47-D05EA0B755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94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768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91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或</a:t>
            </a:r>
            <a:r>
              <a:rPr kumimoji="1" lang="en-US" altLang="zh-CN" dirty="0"/>
              <a:t>Y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中出现的比例</a:t>
            </a:r>
            <a:r>
              <a:rPr kumimoji="1" lang="en-US" altLang="zh-CN" dirty="0"/>
              <a:t>/x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出现的比例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35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 example of such a query is the bug #2472 2 reported in </a:t>
            </a:r>
            <a:r>
              <a:rPr kumimoji="1" lang="en-US" altLang="zh-CN" dirty="0" err="1"/>
              <a:t>ArgoUML</a:t>
            </a:r>
            <a:r>
              <a:rPr kumimoji="1" lang="en-US" altLang="zh-CN" dirty="0"/>
              <a:t> v0.22. The query is formulated from its description “Wrong keyboard focus in Settings dialog after close &amp; reopen […]”.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98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Eisner, H. (2002). Essentials of Project and Systems Engineering Management. New York, New York, USA, John Wiley &amp; Sons. pg.236-237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17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known impact analysis tools that exist, either academically or commercially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1997-2017</a:t>
            </a:r>
            <a:r>
              <a:rPr kumimoji="1" lang="zh-CN" altLang="en-US" dirty="0"/>
              <a:t> 已发表的论文和工具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4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2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帮助开发人员了解其代码中的复杂关系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677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65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232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33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E – N + 2</a:t>
            </a:r>
          </a:p>
          <a:p>
            <a:endParaRPr kumimoji="1" lang="en-US" altLang="zh-CN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Black, Sue. Computation of ripple effect measures for software. Diss. London South Bank University, UK, 2001.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89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314E5320-DDFD-49FF-A3EA-0B29AEE67547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51D635C-56A2-40F5-B0BA-DEDEDAACF2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9D7CF4-0A2D-4AC5-A427-03F19F45A70D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D00BC-2A52-4030-964B-89DEA86CED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BA0EB-4B55-4511-B38A-B4923C5F89F9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6B8CD-2634-4926-8EBC-6FB656478D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D1FD49-9071-4B72-8783-B51B65A6C151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28CA3-9668-437A-8B46-F616277CD5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18FFA7-1F26-4D54-84DE-D2CB78505022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945EB-CF5B-4B6C-A7FD-F1EFE6933D8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4B31DA-D6F8-4B3F-83CB-51ACE99F69B2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941EC-9B6D-4F5D-8EA8-7AEEEC8FD1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93F1E3-6708-441B-8F57-FF2CF1996C12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8E98B9-16F3-49E6-B1CE-80E2ECCA8F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B84840-6087-4AF7-B07F-E5869CF5C23D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5F3866-699E-4CF3-A119-C6FD0D195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3AC0D5-345C-4134-9FD8-4FC0E27126D0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D281B-A9F2-414F-9760-76C46C99C3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8DC900-E7BD-4350-85AD-CA0400CB642E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E8B56C-84E1-4A4C-8203-9DD79F33C9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876BD-24CE-4135-8487-982B1B1499E5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96C0A-14E6-40CC-A710-E163476322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>
                <a:latin typeface="+mn-lt"/>
              </a:defRPr>
            </a:lvl1pPr>
          </a:lstStyle>
          <a:p>
            <a:fld id="{B3433594-51D4-4F35-9BC4-3F2CDB3359E1}" type="datetime1">
              <a:rPr lang="zh-CN" altLang="en-US"/>
              <a:pPr/>
              <a:t>2020/5/29</a:t>
            </a:fld>
            <a:endParaRPr lang="en-US" altLang="zh-CN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fld id="{F2D024EB-E688-4F94-9D6D-0BDE28FD91D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6388" y="261938"/>
            <a:ext cx="665162" cy="7905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4878185" y="5649913"/>
            <a:ext cx="5971309" cy="457201"/>
          </a:xfrm>
        </p:spPr>
        <p:txBody>
          <a:bodyPr/>
          <a:lstStyle/>
          <a:p>
            <a:pPr algn="ctr"/>
            <a:r>
              <a:rPr kumimoji="1" lang="en-US" altLang="zh-CN" sz="1400" dirty="0"/>
              <a:t>MG1933064</a:t>
            </a:r>
            <a:r>
              <a:rPr kumimoji="1" lang="zh-CN" altLang="en-US" sz="1400" dirty="0"/>
              <a:t>    王智楷</a:t>
            </a:r>
            <a:endParaRPr kumimoji="1" lang="en-US" altLang="zh-CN" sz="1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4E5320-DDFD-49FF-A3EA-0B29AEE67547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1D635C-56A2-40F5-B0BA-DEDEDAACF2AC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变更影响分析研究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93A70E-821F-BC4D-933B-1ABB77903E17}"/>
              </a:ext>
            </a:extLst>
          </p:cNvPr>
          <p:cNvSpPr/>
          <p:nvPr/>
        </p:nvSpPr>
        <p:spPr>
          <a:xfrm>
            <a:off x="3787170" y="37639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个人课程报告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68267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AF46D-18A4-B04E-8E33-25943A6F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6EB66-D863-1B41-B4D0-369E077E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性质：商业工具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2009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描述：开发者选择他们工程中的一个实体，</a:t>
            </a:r>
            <a:r>
              <a:rPr kumimoji="1" lang="en-US" altLang="zh-CN" sz="2000" dirty="0" err="1"/>
              <a:t>Jarchitect</a:t>
            </a:r>
            <a:r>
              <a:rPr kumimoji="1" lang="zh-CN" altLang="en-US" sz="2000" dirty="0"/>
              <a:t> 会展示与该实体存在潜在联系的其他实体（</a:t>
            </a:r>
            <a:r>
              <a:rPr kumimoji="1" lang="en-US" altLang="zh-CN" sz="2000" dirty="0"/>
              <a:t>projects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packages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methods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fields</a:t>
            </a:r>
            <a:r>
              <a:rPr kumimoji="1" lang="zh-CN" altLang="en-US" sz="2000" dirty="0"/>
              <a:t>）。</a:t>
            </a:r>
            <a:endParaRPr kumimoji="1" lang="en-US" altLang="zh-CN" sz="2000" dirty="0"/>
          </a:p>
          <a:p>
            <a:r>
              <a:rPr kumimoji="1" lang="zh-CN" altLang="en-US" sz="2000" dirty="0"/>
              <a:t>方法：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构造程序依赖图和依赖关系结构矩阵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依赖关系图协助开发者判断变更信息和影响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关系结构矩阵提供工程中各个实体之间耦合的数据</a:t>
            </a:r>
            <a:endParaRPr kumimoji="1" lang="en-US" altLang="zh-CN" sz="1800" dirty="0"/>
          </a:p>
          <a:p>
            <a:pPr lvl="1"/>
            <a:endParaRPr kumimoji="1"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AD56E-1DF8-A54F-B8D3-DE4B3963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C7C4F3-914E-614D-9A07-C80AB3B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28A01F-5CEC-354A-8EBF-144AA79C50BA}"/>
              </a:ext>
            </a:extLst>
          </p:cNvPr>
          <p:cNvSpPr/>
          <p:nvPr/>
        </p:nvSpPr>
        <p:spPr>
          <a:xfrm>
            <a:off x="3210695" y="6144181"/>
            <a:ext cx="265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http://www.jarchitect.com/</a:t>
            </a:r>
          </a:p>
        </p:txBody>
      </p:sp>
    </p:spTree>
    <p:extLst>
      <p:ext uri="{BB962C8B-B14F-4D97-AF65-F5344CB8AC3E}">
        <p14:creationId xmlns:p14="http://schemas.microsoft.com/office/powerpoint/2010/main" val="355901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10F20-C64C-F347-9F02-E7892F9C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24526-8C60-924A-AA33-E44350B9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74713-5EA6-6941-8797-752ADD42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C76A8-1BF9-4349-8F5A-295F708A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567609-D9FA-F048-971E-8B4D1C2E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67619"/>
            <a:ext cx="812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6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C4EE2-C27C-C741-912D-DC33A5CC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0E806-879B-E345-B646-25387E6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性质：未开源工具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C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2008</a:t>
            </a:r>
          </a:p>
          <a:p>
            <a:r>
              <a:rPr kumimoji="1" lang="zh-CN" altLang="en-US" sz="2000" dirty="0"/>
              <a:t>描述：</a:t>
            </a:r>
            <a:r>
              <a:rPr kumimoji="1" lang="en-US" altLang="zh-CN" sz="2000" dirty="0"/>
              <a:t>REST</a:t>
            </a:r>
            <a:r>
              <a:rPr kumimoji="1" lang="zh-CN" altLang="en-US" sz="2000" dirty="0"/>
              <a:t> 通过计算 </a:t>
            </a:r>
            <a:r>
              <a:rPr kumimoji="1" lang="en-US" altLang="zh-CN" sz="2000" dirty="0"/>
              <a:t>ripple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</a:t>
            </a:r>
            <a:r>
              <a:rPr kumimoji="1" lang="zh-CN" altLang="en-US" sz="2000" dirty="0"/>
              <a:t> 进行变更分析。能够帮助开发者：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确定可能的影响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确定已知的影响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确定软件的稳定性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检查需求</a:t>
            </a:r>
            <a:endParaRPr kumimoji="1"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C3807-8036-074A-AC19-8CED584C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1A5407-3196-2040-A10F-A31805F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33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F8BA6-EF59-C247-B445-B66F47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Ripple Eﬀect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E87B3-CB92-614D-9291-20DEB282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Ripple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effect</a:t>
            </a:r>
            <a:r>
              <a:rPr kumimoji="1" lang="zh-CN" altLang="en-US" sz="2400" dirty="0"/>
              <a:t> 指一个变量的变更对其他实体的影响程度</a:t>
            </a: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en-US" altLang="zh-CN" sz="1800" dirty="0"/>
              <a:t>Matrix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</a:t>
            </a:r>
            <a:r>
              <a:rPr kumimoji="1" lang="zh-CN" altLang="en-US" sz="1800" dirty="0"/>
              <a:t>，分别计算当前模块的初始变更位置、当前模块内的变更传播信息、模块间的变更传播信息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Matrix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</a:t>
            </a:r>
            <a:r>
              <a:rPr kumimoji="1" lang="zh-CN" altLang="en-US" sz="1800" dirty="0"/>
              <a:t> 用来计算模块控制流图的圈复杂度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根据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个矩阵能够计算每个模块的</a:t>
            </a:r>
            <a:r>
              <a:rPr kumimoji="1" lang="en-US" altLang="zh-CN" sz="2000" dirty="0"/>
              <a:t>Ripple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</a:t>
            </a:r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A8025-6E3F-184F-B83A-76F8D9A1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FA7BE-DCA0-A942-B737-8E16F584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D68A8F-C296-0F4C-9DE1-1AC0A62E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77614"/>
            <a:ext cx="4258218" cy="26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16756-F096-8D4B-AEDF-D6422054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02E6D-F6EF-B042-9E0F-A12F03A8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软件信息检索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JRipples</a:t>
            </a:r>
            <a:r>
              <a:rPr kumimoji="1" lang="zh-CN" altLang="en-US" sz="2000" dirty="0"/>
              <a:t> 由三个组件（解析器，具有组织规则的数据库和用户界面）组成，它分析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项目中的依赖关系，并返回可能受影响的类的结果集，供开发人员查看。然后，开发人员逐一检查结果，并将其标记为“</a:t>
            </a:r>
            <a:r>
              <a:rPr kumimoji="1" lang="en-US" altLang="zh-CN" sz="2000" dirty="0"/>
              <a:t>Impacted</a:t>
            </a:r>
            <a:r>
              <a:rPr kumimoji="1" lang="zh-CN" altLang="en-US" sz="2000" dirty="0"/>
              <a:t>”或“</a:t>
            </a:r>
            <a:r>
              <a:rPr kumimoji="1" lang="en-US" altLang="zh-CN" sz="2000" dirty="0"/>
              <a:t>Visited</a:t>
            </a:r>
            <a:r>
              <a:rPr kumimoji="1" lang="zh-CN" altLang="en-US" sz="2000" dirty="0"/>
              <a:t>” </a:t>
            </a:r>
            <a:r>
              <a:rPr kumimoji="1" lang="en-US" altLang="zh-CN" sz="2000" dirty="0"/>
              <a:t>	</a:t>
            </a:r>
          </a:p>
          <a:p>
            <a:r>
              <a:rPr kumimoji="1" lang="zh-CN" altLang="en-US" sz="2000" dirty="0"/>
              <a:t>软件信息检索（</a:t>
            </a:r>
            <a:r>
              <a:rPr kumimoji="1" lang="en-US" altLang="zh-CN" sz="2000" dirty="0" err="1"/>
              <a:t>DepIR</a:t>
            </a:r>
            <a:r>
              <a:rPr kumimoji="1" lang="zh-CN" altLang="en-US" sz="2000" dirty="0"/>
              <a:t>）</a:t>
            </a:r>
            <a:r>
              <a:rPr kumimoji="1" lang="en-US" altLang="zh-CN" sz="2000" dirty="0"/>
              <a:t>,IR</a:t>
            </a:r>
            <a:r>
              <a:rPr kumimoji="1" lang="zh-CN" altLang="en-US" sz="2000" dirty="0"/>
              <a:t>的作用是补足依赖分析在某些方面的缺陷，如：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处理数据库依赖（</a:t>
            </a:r>
            <a:r>
              <a:rPr kumimoji="1" lang="en-US" altLang="zh-CN" sz="1800" dirty="0"/>
              <a:t>database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dependency</a:t>
            </a:r>
            <a:r>
              <a:rPr kumimoji="1" lang="zh-CN" altLang="en-US" sz="1800" dirty="0"/>
              <a:t>），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如果切片过大，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能够根据用户的需求定位到相关的位置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58623-0FBA-F84A-B0D6-874ECABD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69AAC7-A0E1-5D4B-A753-FD3B2277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D81DE-5D6C-DC43-9FD7-B2A3D14E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4547-F6FD-4A48-A833-F6E032B7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2FE6B-B3DB-AF47-8F10-459B9D6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08FDBB-5A39-1D49-9EEB-ADAFC82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49494-2166-244C-966E-56B6D58B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6" y="1509713"/>
            <a:ext cx="6731000" cy="44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A3DA8-B4E2-3745-9BE4-DF7CF5B4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ImpactMiner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28ED4-6D2F-8F47-9826-9CD0B9B3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动态分析，历史信息挖掘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2014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2015</a:t>
            </a:r>
          </a:p>
          <a:p>
            <a:r>
              <a:rPr kumimoji="1" lang="zh-CN" altLang="en-US" sz="2000" dirty="0"/>
              <a:t>描述：该工具提出了一种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仓库挖掘的方法（</a:t>
            </a:r>
            <a:r>
              <a:rPr kumimoji="1" lang="en-US" altLang="zh-CN" sz="2000" dirty="0"/>
              <a:t>MSR</a:t>
            </a:r>
            <a:r>
              <a:rPr kumimoji="1" lang="zh-CN" altLang="en-US" sz="2000" dirty="0"/>
              <a:t>），并结合了另外三种分析技术：信息检索（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Retrieval</a:t>
            </a:r>
            <a:r>
              <a:rPr kumimoji="1" lang="zh-CN" altLang="en-US" sz="2000" dirty="0"/>
              <a:t>），动态分析（</a:t>
            </a:r>
            <a:r>
              <a:rPr kumimoji="1" lang="en-US" altLang="zh-CN" sz="2000" dirty="0"/>
              <a:t>Dynamic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），历史分析（</a:t>
            </a:r>
            <a:r>
              <a:rPr kumimoji="1" lang="en-US" altLang="zh-CN" sz="2000" dirty="0"/>
              <a:t>Historical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）。开发者可以任意选择分析技术进行变更影响分析。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93680-4FBB-7F40-A40E-D7A96F3C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68291D-6EAA-254D-9EDA-7DF4EDF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65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6E044-AB4C-5842-9480-7F096046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95276-1B81-B448-85FD-81B9F547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通过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获取项目的变更集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输入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URL</a:t>
            </a:r>
            <a:r>
              <a:rPr kumimoji="1" lang="zh-CN" altLang="en-US" sz="2000" dirty="0"/>
              <a:t>和限制范围</a:t>
            </a:r>
            <a:r>
              <a:rPr kumimoji="1" lang="en-US" altLang="zh-CN" sz="2000" dirty="0"/>
              <a:t>)</a:t>
            </a:r>
          </a:p>
          <a:p>
            <a:pPr lvl="1"/>
            <a:r>
              <a:rPr kumimoji="1" lang="zh-CN" altLang="en-US" sz="1600" dirty="0"/>
              <a:t>一个项目的不同版本的命名方式：</a:t>
            </a:r>
            <a:endParaRPr kumimoji="1" lang="en-US" altLang="zh-CN" sz="16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如果某个版本发生了变更，则生成变更后和变革发生前版本的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，比较两者的 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，提取出与每个变更版本相关联的方法集合 </a:t>
            </a:r>
            <a:r>
              <a:rPr kumimoji="1" lang="en-US" altLang="zh-CN" sz="2000" i="1" dirty="0" err="1"/>
              <a:t>itemsets</a:t>
            </a:r>
            <a:endParaRPr kumimoji="1" lang="en-US" altLang="zh-CN" sz="2000" i="1" dirty="0"/>
          </a:p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计算              ，表示 </a:t>
            </a:r>
            <a:r>
              <a:rPr kumimoji="1" lang="en-US" altLang="zh-CN" sz="2000" dirty="0"/>
              <a:t>item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在所有的</a:t>
            </a:r>
            <a:r>
              <a:rPr kumimoji="1" lang="en-US" altLang="zh-CN" sz="2000" dirty="0"/>
              <a:t>commits</a:t>
            </a:r>
            <a:r>
              <a:rPr kumimoji="1" lang="zh-CN" altLang="en-US" sz="2000" dirty="0"/>
              <a:t>中所占比例</a:t>
            </a:r>
            <a:endParaRPr kumimoji="1" lang="en-US" altLang="zh-CN" sz="2000" dirty="0"/>
          </a:p>
          <a:p>
            <a:r>
              <a:rPr kumimoji="1" lang="en-US" altLang="zh-CN" sz="2000" dirty="0"/>
              <a:t>4.</a:t>
            </a:r>
            <a:r>
              <a:rPr kumimoji="1" lang="zh-CN" altLang="en-US" sz="2000" dirty="0"/>
              <a:t> 计算 </a:t>
            </a:r>
            <a:r>
              <a:rPr kumimoji="1" lang="en-US" altLang="zh-CN" sz="2000" dirty="0"/>
              <a:t>confidence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rule</a:t>
            </a: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,</a:t>
            </a:r>
          </a:p>
          <a:p>
            <a:pPr lvl="1"/>
            <a:r>
              <a:rPr kumimoji="1" lang="zh-CN" altLang="en-US" sz="1600" dirty="0"/>
              <a:t>这些规则可以解释为“过去修改过方法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的开发人员，也修改过方法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Z</a:t>
            </a:r>
            <a:r>
              <a:rPr kumimoji="1" lang="zh-CN" altLang="en-US" sz="1600" dirty="0"/>
              <a:t> 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开发者可以选择自己感兴趣的方法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，工具会根据 </a:t>
            </a:r>
            <a:r>
              <a:rPr kumimoji="1" lang="en-US" altLang="zh-CN" sz="1600" dirty="0"/>
              <a:t>confidence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scores</a:t>
            </a:r>
            <a:r>
              <a:rPr kumimoji="1" lang="zh-CN" altLang="en-US" sz="1600" dirty="0"/>
              <a:t> 建议相应的方法，如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4DDAF-8B80-8041-971D-4B4313E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78138-3224-AF40-8E69-DD9261D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27DDD-7526-A24C-AB66-914202C7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2161384"/>
            <a:ext cx="2540000" cy="29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55328A-6F07-084E-A1ED-ADCD1756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8" y="2414589"/>
            <a:ext cx="2895600" cy="292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451214-D5A2-5B4D-9C20-94359231B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88" y="3873502"/>
            <a:ext cx="9398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22E976-A2F1-D340-9DC4-24D2B5512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44" y="4279902"/>
            <a:ext cx="762000" cy="279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B5C688-DBF0-BE4A-8BD0-69C8BF30D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550" y="4273552"/>
            <a:ext cx="4152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C3E74-953C-DC4A-A338-9F71FDB4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21062-699E-2744-8B06-AFBED846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60F36-0F02-B540-A51B-F16250C3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111EBE-965B-E943-8882-C718C4C0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1E01C-269D-9445-82C1-A68CB9B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680369"/>
            <a:ext cx="6908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6CB43-558F-1244-8463-743629D2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68C4A-8595-BE46-82DB-8C2A6E8A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 IR</a:t>
            </a:r>
            <a:r>
              <a:rPr kumimoji="1" lang="zh-CN" altLang="en-US" sz="2000" dirty="0"/>
              <a:t>的工作方式是将一组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（例如源代码文件）与 </a:t>
            </a:r>
            <a:r>
              <a:rPr kumimoji="1" lang="en-US" altLang="zh-CN" sz="2000" dirty="0"/>
              <a:t>requests</a:t>
            </a:r>
            <a:r>
              <a:rPr kumimoji="1" lang="zh-CN" altLang="en-US" sz="2000" dirty="0"/>
              <a:t>（例如变更请求）进行比较，并根据它们与查询的相关性对这些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 进行排名。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1.</a:t>
            </a:r>
            <a:r>
              <a:rPr kumimoji="1" lang="zh-CN" altLang="en-US" sz="1800" dirty="0"/>
              <a:t> 建立语料库：获取每种方法的文本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NLP</a:t>
            </a:r>
            <a:r>
              <a:rPr kumimoji="1" lang="zh-CN" altLang="en-US" sz="1800" dirty="0"/>
              <a:t>：删除运算符和编程语言的关键字，对复合词进行分割（如：</a:t>
            </a:r>
            <a:r>
              <a:rPr kumimoji="1" lang="en-US" altLang="zh-CN" sz="1800" dirty="0" err="1"/>
              <a:t>impactAnalysis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 和 </a:t>
            </a:r>
            <a:r>
              <a:rPr kumimoji="1" lang="en-US" altLang="zh-CN" sz="1800" dirty="0"/>
              <a:t>analysis</a:t>
            </a:r>
            <a:r>
              <a:rPr kumimoji="1" lang="zh-CN" altLang="en-US" sz="1800" dirty="0"/>
              <a:t>）</a:t>
            </a:r>
            <a:r>
              <a:rPr kumimoji="1" lang="en-US" altLang="zh-CN" sz="1800" dirty="0"/>
              <a:t>;</a:t>
            </a:r>
            <a:r>
              <a:rPr kumimoji="1" lang="zh-CN" altLang="en-US" sz="1800" dirty="0"/>
              <a:t>将单词还原成词根形式（如：</a:t>
            </a:r>
            <a:r>
              <a:rPr kumimoji="1" lang="en-US" altLang="zh-CN" sz="1800" dirty="0"/>
              <a:t>impacted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3.</a:t>
            </a:r>
            <a:r>
              <a:rPr kumimoji="1" lang="zh-CN" altLang="en-US" sz="1800" dirty="0"/>
              <a:t> 用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索引语料库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倒排索引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：构建矩阵，行对应语料库中的单词，列是相应的方法；</a:t>
            </a:r>
            <a:r>
              <a:rPr kumimoji="1" lang="en-US" altLang="zh-CN" sz="1800" dirty="0" err="1"/>
              <a:t>m</a:t>
            </a:r>
            <a:r>
              <a:rPr kumimoji="1" lang="en-US" altLang="zh-CN" sz="1800" baseline="-25000" dirty="0" err="1"/>
              <a:t>i,j</a:t>
            </a:r>
            <a:r>
              <a:rPr kumimoji="1" lang="zh-CN" altLang="en-US" sz="1800" baseline="-25000" dirty="0"/>
              <a:t> </a:t>
            </a:r>
            <a:r>
              <a:rPr kumimoji="1" lang="zh-CN" altLang="en-US" sz="1800" dirty="0"/>
              <a:t>表示该单词</a:t>
            </a:r>
            <a:r>
              <a:rPr kumimoji="1" lang="en-US" altLang="zh-CN" sz="1800" dirty="0" err="1"/>
              <a:t>i</a:t>
            </a:r>
            <a:r>
              <a:rPr kumimoji="1" lang="zh-CN" altLang="en-US" sz="1800" dirty="0"/>
              <a:t>与方法</a:t>
            </a:r>
            <a:r>
              <a:rPr kumimoji="1" lang="en-US" altLang="zh-CN" sz="1800" dirty="0"/>
              <a:t>j</a:t>
            </a:r>
            <a:r>
              <a:rPr kumimoji="1" lang="zh-CN" altLang="en-US" sz="1800" dirty="0"/>
              <a:t>的相关度，然后利用</a:t>
            </a:r>
            <a:r>
              <a:rPr kumimoji="1" lang="en-US" altLang="zh-CN" sz="1800" dirty="0"/>
              <a:t>SVD</a:t>
            </a:r>
            <a:r>
              <a:rPr kumimoji="1" lang="zh-CN" altLang="en-US" sz="1800" dirty="0"/>
              <a:t>降维。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4.</a:t>
            </a:r>
            <a:r>
              <a:rPr kumimoji="1" lang="zh-CN" altLang="en-US" sz="1800" dirty="0"/>
              <a:t> 执行查询：将 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作为工具的输入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5.</a:t>
            </a:r>
            <a:r>
              <a:rPr kumimoji="1" lang="zh-CN" altLang="en-US" sz="1800" dirty="0"/>
              <a:t> 评估影响集：将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转化成向量表示并与步骤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每个</a:t>
            </a:r>
            <a:r>
              <a:rPr kumimoji="1" lang="en-US" altLang="zh-CN" sz="1800" dirty="0"/>
              <a:t>method</a:t>
            </a:r>
            <a:r>
              <a:rPr kumimoji="1" lang="zh-CN" altLang="en-US" sz="1800" dirty="0"/>
              <a:t>的向量进行余弦相似度比较，越高则越相关。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16D14-ABE9-374B-89A4-A29E7E10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425193-82F5-C14E-8E7F-8487BA6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9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5209-8B78-A145-8F30-75A94D23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1E4D-1017-D347-8511-106F47CE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变更管理是系统工程中的流程，是一种对系统变更请求、决定可达性等活动进行计划、实施和评估的过程。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变更影响分析是变更管理的其中一个环节，目的是为了评估变更的程度，具体来说是识别变更的潜在后果，或估算完成变更所需的内容。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E8120-71C9-E349-B8EF-0202AF3A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2A58D-E9D1-B74D-8B3D-FACC71F6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17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E2135-42D8-D440-8686-BBECA187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Dyn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57E05-C3C0-E248-B643-D8F29C84A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利用 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 平台调试器体系结构（</a:t>
            </a:r>
            <a:r>
              <a:rPr kumimoji="1" lang="en-US" altLang="zh-CN" sz="2400" dirty="0"/>
              <a:t>JPDA 3</a:t>
            </a:r>
            <a:r>
              <a:rPr kumimoji="1" lang="zh-CN" altLang="en-US" sz="2400" dirty="0"/>
              <a:t>）和测试和性能工具平台（</a:t>
            </a:r>
            <a:r>
              <a:rPr kumimoji="1" lang="en-US" altLang="zh-CN" sz="2400" dirty="0"/>
              <a:t>TPTP4</a:t>
            </a:r>
            <a:r>
              <a:rPr kumimoji="1" lang="zh-CN" altLang="en-US" sz="2400" dirty="0"/>
              <a:t>）收集有关软件系统的运行时信息。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4E486-8B53-C84D-96F9-3F16E03C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95B06-9D41-A446-9F4C-1DA6FB0E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56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1BC50-5B05-C84D-A822-C3BE1D38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2E6BD-FCA3-854A-9562-CC7F5F60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：从</a:t>
            </a:r>
            <a:r>
              <a:rPr kumimoji="1" lang="en-US" altLang="zh-CN" sz="2400" dirty="0"/>
              <a:t>IR</a:t>
            </a:r>
            <a:r>
              <a:rPr kumimoji="1" lang="zh-CN" altLang="en-US" sz="2400" dirty="0"/>
              <a:t>结果中消除了没有出现在执行轨迹中的结果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IR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上的结果出现在位置</a:t>
            </a:r>
            <a:r>
              <a:rPr kumimoji="1" lang="en-US" altLang="zh-CN" sz="2000" dirty="0"/>
              <a:t>2i-1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Hist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上产生的结果出现在位置</a:t>
            </a:r>
            <a:r>
              <a:rPr kumimoji="1" lang="en-US" altLang="zh-CN" sz="2000" dirty="0"/>
              <a:t>2i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如果某个方法同时出现在“ </a:t>
            </a:r>
            <a:r>
              <a:rPr kumimoji="1" lang="en-US" altLang="zh-CN" sz="2000" dirty="0"/>
              <a:t>IR”</a:t>
            </a:r>
            <a:r>
              <a:rPr kumimoji="1" lang="zh-CN" altLang="en-US" sz="2000" dirty="0"/>
              <a:t>和“</a:t>
            </a:r>
            <a:r>
              <a:rPr kumimoji="1" lang="en-US" altLang="zh-CN" sz="2000" dirty="0"/>
              <a:t>Hist</a:t>
            </a:r>
            <a:r>
              <a:rPr kumimoji="1" lang="zh-CN" altLang="en-US" sz="2000" dirty="0"/>
              <a:t>”列表中，则它在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中仅出现一次。</a:t>
            </a:r>
            <a:endParaRPr kumimoji="1" lang="en-US" altLang="zh-CN" sz="2000" dirty="0"/>
          </a:p>
          <a:p>
            <a:r>
              <a:rPr kumimoji="1" lang="en-US" altLang="zh-CN" sz="2400" dirty="0" err="1"/>
              <a:t>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此组合仅返回出现在执行跟踪和关联规则结果中的方法。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首先计算</a:t>
            </a:r>
            <a:r>
              <a:rPr kumimoji="1" lang="en-US" altLang="zh-CN" sz="2400" dirty="0" err="1"/>
              <a:t>IRDyn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然后与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规则相同，区别是</a:t>
            </a:r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 替代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中的</a:t>
            </a:r>
            <a:r>
              <a:rPr kumimoji="1" lang="en-US" altLang="zh-CN" sz="2400" dirty="0"/>
              <a:t>IR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88C8F-6738-2D48-AF4E-BC9B4CDB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5771E6-5B23-3A47-AD5D-DA9C837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45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8838A-8A26-404D-AA2B-A2BD91F1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74BA4-A2AC-7A44-8D08-7D5A0D5F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6E2C9-93B3-7E47-9C80-26C5E01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4AE5DE-46D7-5247-8A6F-C4D415FF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5DB232-7C63-204B-AFD1-32EED08F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5" y="2154234"/>
            <a:ext cx="7504329" cy="27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A7DD6-971A-554E-A299-E15E9E67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BAB95-4460-084B-B84F-687F2B8B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err="1"/>
              <a:t>Galbo</a:t>
            </a:r>
            <a:r>
              <a:rPr lang="en-US" altLang="zh-CN" sz="1600" dirty="0"/>
              <a:t>, Stephanie Perez Day. </a:t>
            </a:r>
            <a:r>
              <a:rPr lang="en-US" altLang="zh-CN" sz="1600" i="1" dirty="0"/>
              <a:t>A Survey of Impact Analysis Tools for Effective Code Evolution</a:t>
            </a:r>
            <a:r>
              <a:rPr lang="en-US" altLang="zh-CN" sz="1600" dirty="0"/>
              <a:t>. Diss. 2017.</a:t>
            </a:r>
          </a:p>
          <a:p>
            <a:r>
              <a:rPr lang="en-US" altLang="zh-CN" sz="1600" dirty="0"/>
              <a:t>Li, Bixin, et al. "A survey of code‐based change impact analysis techniques." </a:t>
            </a:r>
            <a:r>
              <a:rPr lang="en-US" altLang="zh-CN" sz="1600" i="1" dirty="0"/>
              <a:t>Software Testing, Verification and Reliability</a:t>
            </a:r>
            <a:r>
              <a:rPr lang="en-US" altLang="zh-CN" sz="1600" dirty="0"/>
              <a:t> 23.8 (2013): 613-646.</a:t>
            </a:r>
          </a:p>
          <a:p>
            <a:r>
              <a:rPr lang="en-US" altLang="zh-CN" sz="1600" dirty="0"/>
              <a:t>Bilal, Haider, and Sue Black. "Using the ripple effect to measure software quality." </a:t>
            </a:r>
            <a:r>
              <a:rPr lang="en-US" altLang="zh-CN" sz="1600" i="1" dirty="0"/>
              <a:t>SOFTWARE QUALITY MANAGEMENT-INTERNATIONAL CONFERENCE-</a:t>
            </a:r>
            <a:r>
              <a:rPr lang="en-US" altLang="zh-CN" sz="1600" dirty="0"/>
              <a:t>. Vol. 13. 2005.</a:t>
            </a:r>
          </a:p>
          <a:p>
            <a:r>
              <a:rPr kumimoji="1" lang="en-US" altLang="zh-CN" sz="1600" dirty="0" err="1"/>
              <a:t>Dit</a:t>
            </a:r>
            <a:r>
              <a:rPr kumimoji="1" lang="en-US" altLang="zh-CN" sz="1600" dirty="0"/>
              <a:t>, Bogdan, et al. "</a:t>
            </a:r>
            <a:r>
              <a:rPr kumimoji="1" lang="en-US" altLang="zh-CN" sz="1600" dirty="0" err="1"/>
              <a:t>Impactminer</a:t>
            </a:r>
            <a:r>
              <a:rPr kumimoji="1" lang="en-US" altLang="zh-CN" sz="1600" dirty="0"/>
              <a:t>: A tool for change impact analysis." Companion Proceedings of the 36th International Conference on Software Engineering. 2014.</a:t>
            </a:r>
          </a:p>
          <a:p>
            <a:r>
              <a:rPr kumimoji="1" lang="en-US" altLang="zh-CN" sz="1600" dirty="0" err="1"/>
              <a:t>Gethers</a:t>
            </a:r>
            <a:r>
              <a:rPr kumimoji="1" lang="en-US" altLang="zh-CN" sz="1600" dirty="0"/>
              <a:t>, Malcom, et al. "Integrated impact analysis for managing software changes." 2012 34th International Conference on Software Engineering (ICSE). IEEE, 2012.</a:t>
            </a:r>
          </a:p>
          <a:p>
            <a:r>
              <a:rPr kumimoji="1" lang="en-US" altLang="zh-CN" sz="1600" dirty="0"/>
              <a:t>Buckner, Jonathan, et al. "</a:t>
            </a:r>
            <a:r>
              <a:rPr kumimoji="1" lang="en-US" altLang="zh-CN" sz="1600" dirty="0" err="1"/>
              <a:t>JRipples</a:t>
            </a:r>
            <a:r>
              <a:rPr kumimoji="1" lang="en-US" altLang="zh-CN" sz="1600" dirty="0"/>
              <a:t>: A tool for program comprehension during incremental change." 13th International Workshop on Program Comprehension (IWPC'05). IEEE, 2005.</a:t>
            </a:r>
          </a:p>
          <a:p>
            <a:r>
              <a:rPr kumimoji="1" lang="en-US" altLang="zh-CN" sz="1600" dirty="0"/>
              <a:t>Black, Sue. Computation of ripple effect measures for software. Diss. London South Bank University, UK, 2001.</a:t>
            </a:r>
            <a:endParaRPr kumimoji="1"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D2A5E-C9CB-4E46-BC88-0BDBC084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41ACF6-6EA3-2F4F-9A48-A5505DBB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2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52D1B-2EE0-8141-9A60-606B2C21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3C9C-C3FD-6E4B-8D09-8BAAFB9B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6" y="1232694"/>
            <a:ext cx="8142287" cy="4392612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r>
              <a:rPr kumimoji="1" lang="zh-CN" altLang="en-US" sz="3600" dirty="0"/>
              <a:t>谢谢！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385A9-E9A8-2E48-9CB4-C2068337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05BBC9-A566-9843-B566-029ACB26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5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E33F4-7329-984D-B5BA-85A44CA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变更影响分析技术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9F5F9-CF14-964F-91AD-541B6EDC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变更影响分析技术主要分为三个类型：</a:t>
            </a:r>
            <a:endParaRPr lang="en-US" altLang="zh-CN" dirty="0"/>
          </a:p>
          <a:p>
            <a:pPr lvl="1"/>
            <a:r>
              <a:rPr lang="zh-CN" altLang="en-US" dirty="0"/>
              <a:t>追溯型（</a:t>
            </a:r>
            <a:r>
              <a:rPr lang="en-US" altLang="zh-CN" dirty="0"/>
              <a:t>Trace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在追溯型变更影响分析中，会整理需求、规格、设计元素及测试之间的对应关系，根据这些关系确定更改的大致（初始）范围。</a:t>
            </a:r>
            <a:endParaRPr lang="en-US" altLang="zh-CN" dirty="0"/>
          </a:p>
          <a:p>
            <a:pPr lvl="3"/>
            <a:r>
              <a:rPr lang="zh-CN" altLang="en-US" dirty="0"/>
              <a:t>软件仓库挖掘</a:t>
            </a:r>
          </a:p>
          <a:p>
            <a:pPr lvl="1"/>
            <a:r>
              <a:rPr lang="zh-CN" altLang="en-US" dirty="0"/>
              <a:t>依赖型（</a:t>
            </a:r>
            <a:r>
              <a:rPr lang="en-US" altLang="zh-CN" dirty="0"/>
              <a:t>Dependency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在依赖型变更影响分析中会整理软件代码的变量、逻辑及模组等等之间的关系，根据这些关系来分析变更产生的影响。</a:t>
            </a:r>
            <a:endParaRPr lang="en-US" altLang="zh-CN" dirty="0"/>
          </a:p>
          <a:p>
            <a:pPr lvl="3"/>
            <a:r>
              <a:rPr lang="zh-CN" altLang="en-US" dirty="0"/>
              <a:t>程序切片</a:t>
            </a:r>
            <a:endParaRPr lang="en-US" altLang="zh-CN" dirty="0"/>
          </a:p>
          <a:p>
            <a:pPr lvl="1"/>
            <a:r>
              <a:rPr lang="zh-CN" altLang="en-US" dirty="0"/>
              <a:t>经验型（</a:t>
            </a:r>
            <a:r>
              <a:rPr lang="en-US" altLang="zh-CN" dirty="0"/>
              <a:t>Experiential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由专家的设计知识来确认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72CC2-671E-6845-AF60-F343020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BEF06-07C5-3246-91FE-D6DAD53D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42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47D7A-6446-7844-98CF-AEC549BA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研究趋势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E8B41-0B0D-5742-BFE9-97205A0B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44A6E9-1A18-8742-BCA7-75235832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4</a:t>
            </a:fld>
            <a:endParaRPr lang="en-US" altLang="zh-CN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227390E-7705-5F4F-A76B-A9BCED271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266756"/>
              </p:ext>
            </p:extLst>
          </p:nvPr>
        </p:nvGraphicFramePr>
        <p:xfrm>
          <a:off x="1524000" y="160099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7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F755B-6C46-2947-A077-02EAE233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现有工具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0F871-2D55-4648-8216-9921AD7B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C4D691-BACC-3843-83AA-CF63C65A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5</a:t>
            </a:fld>
            <a:endParaRPr lang="en-US" altLang="zh-CN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9571BCA-2798-AD42-9A76-BB9AE4D4B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8297"/>
              </p:ext>
            </p:extLst>
          </p:nvPr>
        </p:nvGraphicFramePr>
        <p:xfrm>
          <a:off x="1258094" y="1216660"/>
          <a:ext cx="6096000" cy="442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880526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093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58136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10926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Tool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Year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Created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Last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Updated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Language(s)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650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CodeSurfer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1999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413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eROSE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0304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FaultTracer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492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Imp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C/C++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38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Frama-C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335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ImpactMiner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615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ImpactViz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57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Impala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694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Indus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569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JArchitect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379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JRipples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54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REST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1088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28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B0583-2D49-3B44-A802-8667A9C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依赖性分析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E8EEB-17F8-AD41-A0B3-28315A0B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按分析方法分：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7AA82-A859-F74A-91F2-B7900FEE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6ED728-A2EB-834B-A7A9-A749580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C3DCDA-29C9-7449-9866-B3A26315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25" y="2356399"/>
            <a:ext cx="4210862" cy="37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E4883-FEDA-3447-A973-71CBAAB0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88F4D-AE30-EF40-930A-BCFB9FD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按分析技术分：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78E3C-676F-EB4A-A6AE-E22F3218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793159-F4BE-7048-89FF-66A3EBEB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F1DF65-FB8E-7C4C-9972-5C071CC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70" y="2076344"/>
            <a:ext cx="4254460" cy="4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3AE7C-9EE1-6146-A8B7-752F2684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21464-AAE2-E442-98F3-A6CA6F17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性质：商业工具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Python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C/C ++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1999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描述：通过</a:t>
            </a:r>
            <a:r>
              <a:rPr kumimoji="1" lang="zh-CN" altLang="en-US" sz="2000" dirty="0">
                <a:solidFill>
                  <a:srgbClr val="FF0000"/>
                </a:solidFill>
              </a:rPr>
              <a:t>可视化的程序切片</a:t>
            </a:r>
            <a:r>
              <a:rPr kumimoji="1" lang="zh-CN" altLang="en-US" sz="2000" dirty="0"/>
              <a:t>帮助开发人员更好地理解代码，使用到的技术包括指针分析，调用图，数据流分析以及影响分析</a:t>
            </a:r>
            <a:endParaRPr kumimoji="1" lang="en-US" altLang="zh-CN" sz="2000" dirty="0"/>
          </a:p>
          <a:p>
            <a:r>
              <a:rPr kumimoji="1" lang="zh-CN" altLang="en-US" sz="2000" dirty="0"/>
              <a:t>方法：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构造可视化的程序依赖图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应用程序切片（前向切片和后向切片）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高亮与变更相关的部分帮助开发者理解代码</a:t>
            </a:r>
            <a:endParaRPr kumimoji="1"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70D08-41EA-3840-B9BA-677A142A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9E86DE-58B4-B042-BA3F-CECC66A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99D3DF-61E5-7543-8416-C9D73D85B2BB}"/>
              </a:ext>
            </a:extLst>
          </p:cNvPr>
          <p:cNvSpPr/>
          <p:nvPr/>
        </p:nvSpPr>
        <p:spPr>
          <a:xfrm>
            <a:off x="3057290" y="6144181"/>
            <a:ext cx="302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https://www.grammatech.com/</a:t>
            </a:r>
          </a:p>
        </p:txBody>
      </p:sp>
    </p:spTree>
    <p:extLst>
      <p:ext uri="{BB962C8B-B14F-4D97-AF65-F5344CB8AC3E}">
        <p14:creationId xmlns:p14="http://schemas.microsoft.com/office/powerpoint/2010/main" val="4764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DD332-27AC-B64D-89F2-F76D4C99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2FE30-C213-8A41-909D-3A77CF9B3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7C109-C06D-4E4C-A3ED-30A36F5A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4E1B9-A32C-2E47-A57B-4BD4D583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E153C-81A8-1546-AE03-FAE6D193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6" y="1389063"/>
            <a:ext cx="8610600" cy="44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36889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主题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8486</TotalTime>
  <Words>1673</Words>
  <Application>Microsoft Macintosh PowerPoint</Application>
  <PresentationFormat>全屏显示(4:3)</PresentationFormat>
  <Paragraphs>250</Paragraphs>
  <Slides>24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Arial</vt:lpstr>
      <vt:lpstr>Times New Roman</vt:lpstr>
      <vt:lpstr>Wingdings</vt:lpstr>
      <vt:lpstr>默认主题</vt:lpstr>
      <vt:lpstr>变更影响分析研究 </vt:lpstr>
      <vt:lpstr>Background</vt:lpstr>
      <vt:lpstr>变更影响分析技术</vt:lpstr>
      <vt:lpstr>研究趋势</vt:lpstr>
      <vt:lpstr>现有工具</vt:lpstr>
      <vt:lpstr>依赖性分析</vt:lpstr>
      <vt:lpstr>相关分类</vt:lpstr>
      <vt:lpstr>CodeSurfer</vt:lpstr>
      <vt:lpstr>CodeSurfer</vt:lpstr>
      <vt:lpstr>JArchitect</vt:lpstr>
      <vt:lpstr>JArchitect</vt:lpstr>
      <vt:lpstr>REST</vt:lpstr>
      <vt:lpstr>Ripple Eﬀect</vt:lpstr>
      <vt:lpstr>JRipples</vt:lpstr>
      <vt:lpstr>JRipples</vt:lpstr>
      <vt:lpstr>ImpactMiner</vt:lpstr>
      <vt:lpstr>SVN Repositories Mining</vt:lpstr>
      <vt:lpstr>SVN Repositories Mining</vt:lpstr>
      <vt:lpstr>IR</vt:lpstr>
      <vt:lpstr>Dyn</vt:lpstr>
      <vt:lpstr>结合</vt:lpstr>
      <vt:lpstr>PowerPoint 演示文稿</vt:lpstr>
      <vt:lpstr>参考文献</vt:lpstr>
      <vt:lpstr>PowerPoint 演示文稿</vt:lpstr>
    </vt:vector>
  </TitlesOfParts>
  <Company>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xinmeng xia</dc:creator>
  <cp:lastModifiedBy>Microsoft Office User</cp:lastModifiedBy>
  <cp:revision>757</cp:revision>
  <dcterms:created xsi:type="dcterms:W3CDTF">2017-10-17T08:40:04Z</dcterms:created>
  <dcterms:modified xsi:type="dcterms:W3CDTF">2020-05-29T06:44:57Z</dcterms:modified>
</cp:coreProperties>
</file>